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61" r:id="rId3"/>
    <p:sldId id="266" r:id="rId4"/>
    <p:sldId id="260" r:id="rId5"/>
    <p:sldId id="267" r:id="rId6"/>
    <p:sldId id="257" r:id="rId7"/>
    <p:sldId id="258" r:id="rId8"/>
    <p:sldId id="259" r:id="rId9"/>
    <p:sldId id="262" r:id="rId10"/>
    <p:sldId id="263" r:id="rId11"/>
    <p:sldId id="264" r:id="rId12"/>
    <p:sldId id="265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311" r:id="rId27"/>
    <p:sldId id="282" r:id="rId28"/>
    <p:sldId id="284" r:id="rId29"/>
    <p:sldId id="286" r:id="rId30"/>
    <p:sldId id="287" r:id="rId31"/>
    <p:sldId id="288" r:id="rId32"/>
    <p:sldId id="289" r:id="rId33"/>
    <p:sldId id="290" r:id="rId34"/>
    <p:sldId id="292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301" r:id="rId43"/>
    <p:sldId id="299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2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D72057E-C7D4-4A9E-8CC9-985D7A0D9302}">
          <p14:sldIdLst>
            <p14:sldId id="256"/>
            <p14:sldId id="261"/>
            <p14:sldId id="266"/>
            <p14:sldId id="260"/>
            <p14:sldId id="267"/>
            <p14:sldId id="257"/>
            <p14:sldId id="258"/>
            <p14:sldId id="259"/>
            <p14:sldId id="262"/>
            <p14:sldId id="263"/>
            <p14:sldId id="264"/>
            <p14:sldId id="265"/>
            <p14:sldId id="268"/>
            <p14:sldId id="269"/>
            <p14:sldId id="271"/>
            <p14:sldId id="270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311"/>
            <p14:sldId id="282"/>
            <p14:sldId id="284"/>
            <p14:sldId id="286"/>
            <p14:sldId id="287"/>
            <p14:sldId id="288"/>
            <p14:sldId id="289"/>
            <p14:sldId id="290"/>
            <p14:sldId id="292"/>
            <p14:sldId id="291"/>
            <p14:sldId id="293"/>
            <p14:sldId id="294"/>
            <p14:sldId id="295"/>
            <p14:sldId id="296"/>
            <p14:sldId id="297"/>
            <p14:sldId id="298"/>
            <p14:sldId id="301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EF0B6-F61C-45FA-9927-DAD7A2B65D68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0187D-BF4D-4222-9F9B-8DA67B5749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599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EA65CA-15C4-46EE-AC63-2FA57C9F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DC05A38-9320-405C-BD07-BE3A29A98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95BE73-6907-468A-AA65-A7662F40B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F526A3-57CA-4C81-8C1D-653587F2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797445-22B9-47DA-86EB-6C99AA38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0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8D524-3283-4194-8D3F-4E186666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32E52F4-E014-4E7C-AEAB-0D46CC37D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38F91A-A38A-4DB5-A851-B9228FFE1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4D4830-7544-4DAF-AB49-BD6ECAE8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2217E1-8630-4927-9B45-50FDFFA9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9550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B8CBC86-1336-4FFD-830B-7B5D31719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E14AC8C-3494-4EF1-BD2F-5DD3B3E12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0B77EC-32D4-4D8B-8355-9F8D3265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10AD18-A45E-4C72-B315-7E8A92D44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F94FDA-B47F-42C9-8403-98AD5A78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844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529D6-DBA8-4A7E-B0E9-6A223345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2FB24F-ED0B-4987-8FDC-7979FF917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ED151F-C11F-4DB2-B7B2-9835FF36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A03434-33E4-4DD9-8977-BE6DBAE4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9B95FB-8B37-4446-A396-142C47D68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78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3572C-84E3-4553-987F-5A84F5DD5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638C57-55D0-4191-B652-47021C159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0E35F7-6997-4668-B23E-2685B4A27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6A9C9C-1687-432A-AF27-66B8C545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83A510-62F1-4A61-9D0F-A35CB20F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97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60D671-C5D1-4F14-9119-3B98B329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5361A0A-C42B-44F2-9E7A-D236AF0BB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00ECB50-C6E0-4682-BB67-D1EFAA28C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A43073-9816-4084-9FCA-C09BC634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DB360E-F594-4444-80DB-B03D058A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4860EB-B75F-4255-A47A-5FF6C174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3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8A962D-B429-4503-88F6-B408A029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628C8C-F4C9-463E-BBCD-7A11D14C8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712D746-343F-47D7-9C7E-B36429B96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69DCF0B-3CBD-40E9-A9BD-C7B74569A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1359B05-2CE7-4FBF-B198-1919B8B5C0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8A3F38-0431-47C4-861D-93DED68F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F0C3593-01DA-4CF8-87B4-E037D990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D8EF00A-C5D9-439E-94E0-36BE63C78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076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398E4D-B5AB-44FC-8C06-C53AC296A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5CF787A-1E59-4024-868C-760DDBB9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7979FBE-433D-4FAE-9134-59D4AF2CA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165146-B604-4AD6-982C-2C88B8C61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40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B1AB457-E70E-45E1-AF9B-253C1E5D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B0B108-A4DE-4EBF-9513-0D50E76CA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361D74-1DC7-46C2-B547-678A950F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16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79BF4C-805F-4A83-866A-4DD389D64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50BD42-C76D-4B19-BAE3-04563E65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044DF5B-ACF3-453F-8A03-95E1A1546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C3205F-CB04-4C19-BB82-5CCF11343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7EE111-6F10-4DB2-8418-353F8D3B2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7885244-6155-41C2-8EF8-6C2F6AE5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623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090F5F-DD47-48A0-AB9B-AA034C8B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C584A5A-5B29-42BE-95A5-4BF892CBE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DC67DD5-87D2-467C-8B20-DDA14BEE6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7772F1-002A-44A2-91D9-DE7E2D116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DFBC37-5A50-48D0-80D9-987DD060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4BC4129-5C90-4174-AB33-0BD00698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3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8CBBB8E-6153-439B-8435-8DA277E8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B99A84A-EBCF-4A45-81E1-DAA81DE66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278F94-D65A-46F6-80A4-2804753C8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35C8B-4D9B-4A8B-83D8-1180EFB7BF8A}" type="datetimeFigureOut">
              <a:rPr lang="zh-TW" altLang="en-US" smtClean="0"/>
              <a:t>2022/4/3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E96DA8-0D27-45BC-B452-BE038D992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EC73B4-A9B9-4830-9789-1E073AC02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0A33E-D132-45D8-894B-BFF3344AADE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68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10922170@ntu.edu.t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vinotoolkit/anomalib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bm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bmp"/><Relationship Id="rId2" Type="http://schemas.openxmlformats.org/officeDocument/2006/relationships/image" Target="../media/image66.b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D0DEEF-A782-4729-8C5A-058B9E26D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9138"/>
            <a:ext cx="9472654" cy="2387600"/>
          </a:xfrm>
        </p:spPr>
        <p:txBody>
          <a:bodyPr>
            <a:normAutofit fontScale="90000"/>
          </a:bodyPr>
          <a:lstStyle/>
          <a:p>
            <a:br>
              <a:rPr lang="en-US" altLang="zh-TW" dirty="0"/>
            </a:br>
            <a:r>
              <a:rPr lang="en-US" altLang="zh-TW" dirty="0"/>
              <a:t>Magnet Defect Inspection</a:t>
            </a:r>
            <a:br>
              <a:rPr lang="en-US" altLang="zh-TW" dirty="0"/>
            </a:br>
            <a:r>
              <a:rPr lang="en-US" altLang="zh-TW" dirty="0"/>
              <a:t>2021/3/15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AAECDC-DEBC-4C1D-9874-28A297A01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zh-TW" altLang="en-US" dirty="0"/>
              <a:t>游凱任</a:t>
            </a:r>
            <a:r>
              <a:rPr lang="en-US" altLang="zh-TW" dirty="0"/>
              <a:t> Kai-Jen You</a:t>
            </a:r>
          </a:p>
          <a:p>
            <a:r>
              <a:rPr lang="en-US" altLang="zh-TW" dirty="0">
                <a:hlinkClick r:id="rId2"/>
              </a:rPr>
              <a:t>r10922170@ntu.edu.tw</a:t>
            </a:r>
            <a:endParaRPr lang="en-US" altLang="zh-TW" dirty="0"/>
          </a:p>
          <a:p>
            <a:r>
              <a:rPr lang="en-US" altLang="zh-TW" dirty="0"/>
              <a:t>0913880410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35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C8670-3434-4DA3-B926-4E8CE31B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Inside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AF4400-C8E0-478F-8AE2-E4C18E4338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2168"/>
            <a:ext cx="6696911" cy="3557734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33152EB-D1A4-46BB-9784-53D008E739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7656" y="1802168"/>
            <a:ext cx="6719355" cy="3569656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269848-DB5E-418E-BF8F-43F8A45014AD}"/>
              </a:ext>
            </a:extLst>
          </p:cNvPr>
          <p:cNvSpPr/>
          <p:nvPr/>
        </p:nvSpPr>
        <p:spPr>
          <a:xfrm>
            <a:off x="5047195" y="5621397"/>
            <a:ext cx="11897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NG4</a:t>
            </a:r>
          </a:p>
        </p:txBody>
      </p:sp>
    </p:spTree>
    <p:extLst>
      <p:ext uri="{BB962C8B-B14F-4D97-AF65-F5344CB8AC3E}">
        <p14:creationId xmlns:p14="http://schemas.microsoft.com/office/powerpoint/2010/main" val="3765076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C8670-3434-4DA3-B926-4E8CE31B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Inside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CCA0615-2C37-4BC2-AC22-DC8E3950B0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885" y="1888085"/>
            <a:ext cx="6806722" cy="3616071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AD6643B-0C61-4099-B103-F88EBFD2A1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049" y="1888086"/>
            <a:ext cx="6806722" cy="361607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8583093-615A-42E8-AF98-CD08F906CA4C}"/>
              </a:ext>
            </a:extLst>
          </p:cNvPr>
          <p:cNvSpPr/>
          <p:nvPr/>
        </p:nvSpPr>
        <p:spPr>
          <a:xfrm>
            <a:off x="4906251" y="5504156"/>
            <a:ext cx="11897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NG2</a:t>
            </a:r>
          </a:p>
        </p:txBody>
      </p:sp>
    </p:spTree>
    <p:extLst>
      <p:ext uri="{BB962C8B-B14F-4D97-AF65-F5344CB8AC3E}">
        <p14:creationId xmlns:p14="http://schemas.microsoft.com/office/powerpoint/2010/main" val="375377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C8670-3434-4DA3-B926-4E8CE31B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 to detect defect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007FA9E-CA26-4744-A989-D18B5CE390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3495"/>
            <a:ext cx="6583532" cy="3497501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872C4E5-A057-4936-9447-EE8CD328D1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088" y="2179467"/>
            <a:ext cx="6439082" cy="3420761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705205B-A53F-4558-8424-84B9F221E329}"/>
              </a:ext>
            </a:extLst>
          </p:cNvPr>
          <p:cNvSpPr txBox="1"/>
          <p:nvPr/>
        </p:nvSpPr>
        <p:spPr>
          <a:xfrm>
            <a:off x="4110362" y="5699461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Defect resembles its edge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EAB3DC7-42D0-4C97-8CDC-94C2FDE9A6CA}"/>
              </a:ext>
            </a:extLst>
          </p:cNvPr>
          <p:cNvSpPr/>
          <p:nvPr/>
        </p:nvSpPr>
        <p:spPr>
          <a:xfrm>
            <a:off x="5083244" y="5406868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NG1</a:t>
            </a:r>
          </a:p>
        </p:txBody>
      </p:sp>
    </p:spTree>
    <p:extLst>
      <p:ext uri="{BB962C8B-B14F-4D97-AF65-F5344CB8AC3E}">
        <p14:creationId xmlns:p14="http://schemas.microsoft.com/office/powerpoint/2010/main" val="3969929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D4CA0F-7679-4B5D-97FF-181910FC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487343"/>
            <a:ext cx="10515600" cy="409188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2022/02/24</a:t>
            </a:r>
            <a:br>
              <a:rPr lang="en-US" altLang="zh-TW" dirty="0"/>
            </a:br>
            <a:r>
              <a:rPr lang="en-US" altLang="zh-TW" dirty="0"/>
              <a:t>Get 100 good sample / 10 inside crack </a:t>
            </a:r>
            <a:br>
              <a:rPr lang="en-US" altLang="zh-TW" dirty="0"/>
            </a:br>
            <a:r>
              <a:rPr lang="en-US" altLang="zh-TW" dirty="0"/>
              <a:t>10 inside hole / 40 inside missing corner</a:t>
            </a:r>
            <a:br>
              <a:rPr lang="en-US" altLang="zh-TW" dirty="0"/>
            </a:br>
            <a:r>
              <a:rPr lang="en-US" altLang="zh-TW" dirty="0"/>
              <a:t>12 outside missing corner</a:t>
            </a:r>
            <a:br>
              <a:rPr lang="en-US" altLang="zh-TW" dirty="0"/>
            </a:br>
            <a:r>
              <a:rPr lang="en-US" altLang="zh-TW" dirty="0"/>
              <a:t>Try machine learning from </a:t>
            </a:r>
            <a:r>
              <a:rPr lang="en-US" altLang="zh-TW" dirty="0">
                <a:hlinkClick r:id="rId2"/>
              </a:rPr>
              <a:t>https://github.com/openvinotoolkit/anomalib</a:t>
            </a:r>
            <a:br>
              <a:rPr lang="en-US" altLang="zh-TW" dirty="0"/>
            </a:br>
            <a:r>
              <a:rPr lang="en-US" altLang="zh-TW" dirty="0"/>
              <a:t>It is a pretrained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DEB099-22FD-49F2-830B-88091322B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flipH="1">
            <a:off x="838200" y="5749635"/>
            <a:ext cx="152400" cy="42732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B2D6CB1-013D-4700-AA94-299C7FDC5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6096000" y="6131243"/>
            <a:ext cx="76200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dirty="0"/>
              <a:t> 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509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96E0B0-F8D5-49B6-8E92-0AF953CD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5A64422-2468-4D5A-98BA-8549FFEBDC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1773" y="2813694"/>
            <a:ext cx="9829800" cy="2530675"/>
          </a:xfrm>
          <a:prstGeom prst="rect">
            <a:avLst/>
          </a:prstGeo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26A4F11-84E2-417A-A1F2-20B314F66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6673" y="1513631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3412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96C7C-60C6-4FA0-88B4-7CC486E7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1"/>
            <a:ext cx="10515600" cy="153828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Take 300 photographs</a:t>
            </a:r>
            <a:br>
              <a:rPr lang="en-US" altLang="zh-TW" dirty="0"/>
            </a:br>
            <a:r>
              <a:rPr lang="en-US" altLang="zh-TW" dirty="0"/>
              <a:t>Train 92 good samples for outside</a:t>
            </a:r>
            <a:br>
              <a:rPr lang="en-US" altLang="zh-TW" dirty="0"/>
            </a:br>
            <a:r>
              <a:rPr lang="en-US" altLang="zh-TW" dirty="0"/>
              <a:t>         100 good samples for inside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33F155-013E-460D-8841-6743106CD7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20637"/>
            <a:ext cx="2856687" cy="238990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A3ACC9-AB8A-4AEB-B261-333DD96CB5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2470" y="2250003"/>
            <a:ext cx="2941117" cy="24605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F22855-8717-492C-AAB0-F3B01D477A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20637"/>
            <a:ext cx="2856687" cy="23899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1AAD1FC-2BF5-473B-9911-E495FEF7DE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4884" y="2250004"/>
            <a:ext cx="2941116" cy="246054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E4E7618-5245-498A-BF0A-875DAAA9BDA9}"/>
              </a:ext>
            </a:extLst>
          </p:cNvPr>
          <p:cNvSpPr txBox="1"/>
          <p:nvPr/>
        </p:nvSpPr>
        <p:spPr>
          <a:xfrm>
            <a:off x="1192327" y="4869752"/>
            <a:ext cx="3925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Good sample outside</a:t>
            </a:r>
            <a:endParaRPr lang="zh-TW" alt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2E09EA3-DCDE-4F7F-A893-E1BD0E8FBE18}"/>
              </a:ext>
            </a:extLst>
          </p:cNvPr>
          <p:cNvSpPr txBox="1"/>
          <p:nvPr/>
        </p:nvSpPr>
        <p:spPr>
          <a:xfrm>
            <a:off x="7183584" y="4977472"/>
            <a:ext cx="357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Good sample inside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8343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FC84D-2506-4A6A-B683-78E3E27B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However I get</a:t>
            </a:r>
            <a:endParaRPr lang="zh-TW" altLang="en-US" dirty="0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FFA3F5BA-A066-4E53-9CC0-A05B70CA0A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329" y="1423844"/>
            <a:ext cx="4351338" cy="4351338"/>
          </a:xfrm>
        </p:spPr>
      </p:pic>
      <p:pic>
        <p:nvPicPr>
          <p:cNvPr id="20" name="內容版面配置區 19">
            <a:extLst>
              <a:ext uri="{FF2B5EF4-FFF2-40B4-BE49-F238E27FC236}">
                <a16:creationId xmlns:a16="http://schemas.microsoft.com/office/drawing/2014/main" id="{20ADA843-0E13-4639-B0F9-F809F572F6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564" y="1423844"/>
            <a:ext cx="4351338" cy="4351338"/>
          </a:xfr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3DC52391-C58D-4C40-B1B7-35DD396EEFDB}"/>
              </a:ext>
            </a:extLst>
          </p:cNvPr>
          <p:cNvSpPr txBox="1"/>
          <p:nvPr/>
        </p:nvSpPr>
        <p:spPr>
          <a:xfrm>
            <a:off x="4861456" y="5901870"/>
            <a:ext cx="19720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/>
              <a:t>Outside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252054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C70B8C-A438-45EC-AF0E-561C5E43A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764" y="5943600"/>
            <a:ext cx="3332018" cy="776288"/>
          </a:xfrm>
        </p:spPr>
        <p:txBody>
          <a:bodyPr/>
          <a:lstStyle/>
          <a:p>
            <a:r>
              <a:rPr lang="en-US" altLang="zh-TW" dirty="0"/>
              <a:t>Inside crack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02876E3-103F-488B-BC87-D784E80CA4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258" y="952789"/>
            <a:ext cx="4351338" cy="4351338"/>
          </a:xfrm>
        </p:spPr>
      </p:pic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6286822D-D912-454B-A8FB-7441938217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6603" y="952789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56019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C44C1E-9C13-440E-A8B4-4DC6B8EE8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927" y="5530128"/>
            <a:ext cx="2833255" cy="1009651"/>
          </a:xfrm>
        </p:spPr>
        <p:txBody>
          <a:bodyPr/>
          <a:lstStyle/>
          <a:p>
            <a:r>
              <a:rPr lang="en-US" altLang="zh-TW" dirty="0"/>
              <a:t>Inside hole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74C5A89-378A-410F-98B2-5BC81DC34C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75" y="1178790"/>
            <a:ext cx="4351338" cy="4351338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0B5AB9A-5C1A-4940-88CF-E7EF9E5399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950" y="994353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175269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2F1CF1-8DD3-4C73-8450-AD650A382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869" y="5369358"/>
            <a:ext cx="10515600" cy="1325563"/>
          </a:xfrm>
        </p:spPr>
        <p:txBody>
          <a:bodyPr/>
          <a:lstStyle/>
          <a:p>
            <a:r>
              <a:rPr lang="en-US" altLang="zh-TW" dirty="0"/>
              <a:t>inside missing corner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3B94B63-201B-47E1-A9EE-70113847A7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349" y="1027906"/>
            <a:ext cx="4351338" cy="4351338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BDA2927-12EF-4AA5-992C-305C9AB27C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382" y="89737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7858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C8670-3434-4DA3-B926-4E8CE31B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5983"/>
            <a:ext cx="10515600" cy="1325563"/>
          </a:xfrm>
        </p:spPr>
        <p:txBody>
          <a:bodyPr/>
          <a:lstStyle/>
          <a:p>
            <a:r>
              <a:rPr lang="en-US" altLang="zh-TW" dirty="0"/>
              <a:t>If the light above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80BE8CC-85A3-4CB5-A9BF-A9B2139228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64" y="1990255"/>
            <a:ext cx="6372239" cy="3385252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4DE82D-A359-4B1C-B553-B3EC671E9D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9838" y="1841546"/>
            <a:ext cx="6652162" cy="3533961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51AF788-CC00-4758-90C7-BCDC5EA7E67D}"/>
              </a:ext>
            </a:extLst>
          </p:cNvPr>
          <p:cNvSpPr txBox="1"/>
          <p:nvPr/>
        </p:nvSpPr>
        <p:spPr>
          <a:xfrm>
            <a:off x="2969692" y="5524216"/>
            <a:ext cx="665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The arc part is difficult to handle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11434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DB49E9-5DA7-40F6-A2D8-00A81D66E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325"/>
            <a:ext cx="10515600" cy="1325563"/>
          </a:xfrm>
        </p:spPr>
        <p:txBody>
          <a:bodyPr/>
          <a:lstStyle/>
          <a:p>
            <a:r>
              <a:rPr lang="en-US" altLang="zh-TW" dirty="0"/>
              <a:t>Finally, I gave up.</a:t>
            </a:r>
            <a:br>
              <a:rPr lang="en-US" altLang="zh-TW" dirty="0"/>
            </a:br>
            <a:r>
              <a:rPr lang="en-US" altLang="zh-TW" dirty="0"/>
              <a:t>Back to traditional image processing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73383D-6670-42D7-94C9-E267B0B3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22327"/>
            <a:ext cx="45719" cy="30263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 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2112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05C66-1BF0-453A-9B70-71DA7034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84325"/>
            <a:ext cx="10515600" cy="3444875"/>
          </a:xfrm>
        </p:spPr>
        <p:txBody>
          <a:bodyPr>
            <a:normAutofit/>
          </a:bodyPr>
          <a:lstStyle/>
          <a:p>
            <a:r>
              <a:rPr lang="en-US" altLang="zh-TW" dirty="0"/>
              <a:t>2022/3/10</a:t>
            </a:r>
            <a:br>
              <a:rPr lang="en-US" altLang="zh-TW" dirty="0"/>
            </a:br>
            <a:r>
              <a:rPr lang="en-US" altLang="zh-TW" dirty="0"/>
              <a:t>Take 300 photographs again.</a:t>
            </a:r>
            <a:br>
              <a:rPr lang="en-US" altLang="zh-TW" dirty="0"/>
            </a:br>
            <a:r>
              <a:rPr lang="en-US" altLang="zh-TW" dirty="0"/>
              <a:t>After trying many methods, I need to HSV and B&amp;W threshold.</a:t>
            </a:r>
            <a:br>
              <a:rPr lang="en-US" altLang="zh-TW" dirty="0"/>
            </a:br>
            <a:r>
              <a:rPr lang="en-US" altLang="zh-TW" dirty="0"/>
              <a:t>Other edge detection useless in this case.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71DF49-9052-4466-A070-38E4C7A4C82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1353799" y="6176962"/>
            <a:ext cx="45719" cy="126855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zh-TW" altLang="en-US" dirty="0"/>
              <a:t> 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61B88DA-956B-432E-AB7C-56DBF7A3E017}"/>
              </a:ext>
            </a:extLst>
          </p:cNvPr>
          <p:cNvSpPr txBox="1"/>
          <p:nvPr/>
        </p:nvSpPr>
        <p:spPr>
          <a:xfrm>
            <a:off x="7652552" y="150921"/>
            <a:ext cx="2890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HSV:</a:t>
            </a:r>
            <a:r>
              <a:rPr lang="zh-TW" altLang="en-US" dirty="0"/>
              <a:t> </a:t>
            </a:r>
            <a:r>
              <a:rPr lang="en-US" altLang="zh-TW" dirty="0"/>
              <a:t>Hue, Saturation, Value</a:t>
            </a:r>
          </a:p>
          <a:p>
            <a:r>
              <a:rPr lang="en-US" altLang="zh-TW" dirty="0"/>
              <a:t>B&amp;W: Black and White</a:t>
            </a:r>
          </a:p>
          <a:p>
            <a:r>
              <a:rPr lang="en-US" altLang="zh-TW" dirty="0"/>
              <a:t>BMW: Bavaria Motors Works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4988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A0880-12F7-4EEE-AADF-21DD376EF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55F0918-E56B-4D20-8680-C7FEA2182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8778" y="811802"/>
            <a:ext cx="4261767" cy="5681073"/>
          </a:xfrm>
        </p:spPr>
      </p:pic>
    </p:spTree>
    <p:extLst>
      <p:ext uri="{BB962C8B-B14F-4D97-AF65-F5344CB8AC3E}">
        <p14:creationId xmlns:p14="http://schemas.microsoft.com/office/powerpoint/2010/main" val="3584623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Outside use HSV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1410265-3EDB-4557-84F0-B0F99A4B27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CBA83A4-9206-4591-9D69-32132DE94D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NO1.1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346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NO1.2</a:t>
            </a:r>
            <a:endParaRPr lang="zh-TW" altLang="en-US" sz="3600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39AD7E7F-1B12-4FA6-85E2-A27553DD56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5A844A9F-2C8A-4281-AE40-7DF5C76157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3432424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NO1.4</a:t>
            </a:r>
            <a:endParaRPr lang="zh-TW" altLang="en-US" sz="36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ACA5565-476D-4B0D-AFBD-1D7B147582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2A347EA7-F159-4126-9B36-C41A2AC28A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511225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NO1.11</a:t>
            </a:r>
            <a:endParaRPr lang="zh-TW" altLang="en-US" sz="36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9F17814-5B5F-4467-935F-F284E36F9A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64FFF073-7DA0-459D-8D1A-075A80ED3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614241C-4C19-4E30-B426-57C809272857}"/>
              </a:ext>
            </a:extLst>
          </p:cNvPr>
          <p:cNvSpPr txBox="1"/>
          <p:nvPr/>
        </p:nvSpPr>
        <p:spPr>
          <a:xfrm>
            <a:off x="6172200" y="532660"/>
            <a:ext cx="12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Dark velvet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5575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However, out of focus in 1.5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NO1.5</a:t>
            </a:r>
            <a:endParaRPr lang="zh-TW" altLang="en-US" sz="3600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F0E9EB27-1FB2-458D-B5A4-4FE158D7E9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CA74BE9F-4F52-4B23-B3DF-6883EB0F63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4273524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C68EB-F59A-4667-9AB7-4B83AAA3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C0071A4F-1F4B-4754-A080-F19FD302C3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21" name="內容版面配置區 20">
            <a:extLst>
              <a:ext uri="{FF2B5EF4-FFF2-40B4-BE49-F238E27FC236}">
                <a16:creationId xmlns:a16="http://schemas.microsoft.com/office/drawing/2014/main" id="{36B808F7-D72E-41AA-BE16-1DDEC39B5E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2D059A2-36F3-432D-A867-B2294D6D49DF}"/>
              </a:ext>
            </a:extLst>
          </p:cNvPr>
          <p:cNvSpPr/>
          <p:nvPr/>
        </p:nvSpPr>
        <p:spPr>
          <a:xfrm>
            <a:off x="1441142" y="365125"/>
            <a:ext cx="80313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/>
              <a:t>Inside crack</a:t>
            </a:r>
            <a:br>
              <a:rPr lang="en-US" altLang="zh-TW" sz="3600" dirty="0"/>
            </a:br>
            <a:r>
              <a:rPr lang="en-US" altLang="zh-TW" sz="3600" dirty="0"/>
              <a:t>Threshold -&gt; Dilation and Erosion</a:t>
            </a:r>
            <a:br>
              <a:rPr lang="zh-TW" altLang="en-US" sz="3600" dirty="0"/>
            </a:br>
            <a:r>
              <a:rPr lang="en-US" altLang="zh-TW" sz="3600" dirty="0"/>
              <a:t> </a:t>
            </a:r>
            <a:endParaRPr lang="zh-TW" altLang="en-US" sz="3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0D3B7A-DF61-4C03-B765-60CD2DF98550}"/>
              </a:ext>
            </a:extLst>
          </p:cNvPr>
          <p:cNvSpPr txBox="1"/>
          <p:nvPr/>
        </p:nvSpPr>
        <p:spPr>
          <a:xfrm>
            <a:off x="5262892" y="6168760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NO4.2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27984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62892" y="6168760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NO4.1</a:t>
            </a:r>
            <a:endParaRPr lang="zh-TW" altLang="en-US" sz="3600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536DD98-4A6D-4075-AECA-13A3B2E912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0032D510-CD3A-43FE-BEA1-1F7A0D78DA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309655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5BCF1-8919-4A2C-A735-75253C92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Difficult to find defect 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7822784-FB7A-4CDD-B396-B8B30FBA27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28105"/>
            <a:ext cx="6768489" cy="3595760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641B2BF-D314-48DD-876A-C02612D03C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509" y="2469934"/>
            <a:ext cx="6234547" cy="3312102"/>
          </a:xfrm>
        </p:spPr>
      </p:pic>
    </p:spTree>
    <p:extLst>
      <p:ext uri="{BB962C8B-B14F-4D97-AF65-F5344CB8AC3E}">
        <p14:creationId xmlns:p14="http://schemas.microsoft.com/office/powerpoint/2010/main" val="113301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73" y="295852"/>
            <a:ext cx="11561953" cy="1325563"/>
          </a:xfrm>
        </p:spPr>
        <p:txBody>
          <a:bodyPr/>
          <a:lstStyle/>
          <a:p>
            <a:r>
              <a:rPr lang="en-US" altLang="zh-TW" dirty="0"/>
              <a:t>However, out of focus in 4.4, 4.5,</a:t>
            </a:r>
            <a:r>
              <a:rPr lang="zh-TW" altLang="en-US" dirty="0"/>
              <a:t> </a:t>
            </a:r>
            <a:r>
              <a:rPr lang="en-US" altLang="zh-TW" dirty="0"/>
              <a:t>4.6, 4.8, 4.9, 4.10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NO4.4</a:t>
            </a:r>
            <a:endParaRPr lang="zh-TW" altLang="en-US" sz="36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86FF235-7352-4867-AE74-A5599D499E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E00AFDD6-3595-41D1-8DE7-B5A41DCBF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2768230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NO4.5</a:t>
            </a:r>
            <a:endParaRPr lang="zh-TW" altLang="en-US" sz="36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3814D43-8231-47BD-B502-49A0883FA1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362773"/>
            <a:ext cx="5181600" cy="4334933"/>
          </a:xfr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3C7BB773-8C33-4580-9351-5192AF2B8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362773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3680468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C68EB-F59A-4667-9AB7-4B83AAA3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217"/>
            <a:ext cx="11021292" cy="119149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Inside hole</a:t>
            </a:r>
            <a:br>
              <a:rPr lang="en-US" altLang="zh-TW" dirty="0"/>
            </a:br>
            <a:r>
              <a:rPr lang="en-US" altLang="zh-TW" dirty="0"/>
              <a:t>Use threshold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E99CCA-48D6-4209-9927-3B0C37A24FDE}"/>
              </a:ext>
            </a:extLst>
          </p:cNvPr>
          <p:cNvSpPr txBox="1"/>
          <p:nvPr/>
        </p:nvSpPr>
        <p:spPr>
          <a:xfrm>
            <a:off x="5583383" y="6236173"/>
            <a:ext cx="627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NO3.1</a:t>
            </a:r>
            <a:endParaRPr lang="zh-TW" altLang="en-US" sz="2800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8F8FF6D0-605A-4A93-A602-88BD4CA79B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215D3802-24FD-4318-AF3C-FC2DA5E29C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1936968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NO3.2</a:t>
            </a:r>
            <a:endParaRPr lang="zh-TW" altLang="en-US" sz="36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0DC9CC2-C5CC-4A5A-8791-808771908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D6AB5FF2-616E-4143-B260-E69B34C3D4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236722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NO3.3</a:t>
            </a:r>
            <a:endParaRPr lang="zh-TW" altLang="en-US" sz="3600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B178D6C1-B8DB-4A07-9C7C-3B067E1128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6E43EFB-7F4B-4DFA-B21F-9147BE7C4F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4021484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However, 3.6 too shallow.</a:t>
            </a:r>
            <a:br>
              <a:rPr lang="en-US" altLang="zh-TW" dirty="0"/>
            </a:br>
            <a:r>
              <a:rPr lang="en-US" altLang="zh-TW" dirty="0"/>
              <a:t>Use 2 thresholds to conquer 3.6, and new threshold does not affect other samples.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NO3.6</a:t>
            </a:r>
            <a:endParaRPr lang="zh-TW" altLang="en-US" sz="36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B97B391-3A5A-4A27-8C33-0B060241F1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1E41AC2-C339-4B99-B018-F221EC3E31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3970164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C68EB-F59A-4667-9AB7-4B83AAA3B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0217"/>
            <a:ext cx="11021292" cy="119149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Inside hole</a:t>
            </a:r>
            <a:br>
              <a:rPr lang="en-US" altLang="zh-TW" dirty="0"/>
            </a:br>
            <a:r>
              <a:rPr lang="en-US" altLang="zh-TW" dirty="0"/>
              <a:t>Use HSV -&gt; Dilation and Erosion</a:t>
            </a:r>
            <a:br>
              <a:rPr lang="en-US" altLang="zh-TW" dirty="0"/>
            </a:br>
            <a:r>
              <a:rPr lang="en-US" altLang="zh-TW" dirty="0"/>
              <a:t>There two types of defects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E99CCA-48D6-4209-9927-3B0C37A24FDE}"/>
              </a:ext>
            </a:extLst>
          </p:cNvPr>
          <p:cNvSpPr txBox="1"/>
          <p:nvPr/>
        </p:nvSpPr>
        <p:spPr>
          <a:xfrm>
            <a:off x="5583383" y="6236173"/>
            <a:ext cx="627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NO2.1</a:t>
            </a:r>
            <a:endParaRPr lang="zh-TW" altLang="en-US" sz="28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AD2E5D9-E6A3-4375-ACF7-02FFF3AA8B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98D9F5DB-3CF1-4DAE-A9D6-0DD034C724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2218359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NO2.2</a:t>
            </a:r>
            <a:endParaRPr lang="zh-TW" altLang="en-US" sz="36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AB49EFFE-7291-45FD-BB6D-798D8BA8E3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F6D5CE3F-03DC-436A-9F2E-581FF82D54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977582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46D84-6E61-49AC-B184-74FDF5A3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HSV:</a:t>
            </a:r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C9780272-C843-4E6F-84E3-7BAD4A68C8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DCB4ECAC-135C-4E8D-BCE9-F7BC7C5F8C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A4F6F4A-2C00-4BDF-8425-0B7B53484FAA}"/>
              </a:ext>
            </a:extLst>
          </p:cNvPr>
          <p:cNvSpPr/>
          <p:nvPr/>
        </p:nvSpPr>
        <p:spPr>
          <a:xfrm>
            <a:off x="5550876" y="6200487"/>
            <a:ext cx="1242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NO2.1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05041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346D84-6E61-49AC-B184-74FDF5A3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dilation and erosion:</a:t>
            </a:r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F792CB85-0DF5-4A32-84FA-7179A22497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FDC4AA80-A8C6-43DF-85E7-D6A7A67239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0050DDB-851D-42EF-9D3F-45B50091BF90}"/>
              </a:ext>
            </a:extLst>
          </p:cNvPr>
          <p:cNvSpPr/>
          <p:nvPr/>
        </p:nvSpPr>
        <p:spPr>
          <a:xfrm>
            <a:off x="5550876" y="6200487"/>
            <a:ext cx="1242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NO2.1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0042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C8670-3434-4DA3-B926-4E8CE31B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A0B1822-C88E-48AF-B70A-39D6995980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248" y="1825625"/>
            <a:ext cx="3263503" cy="4351338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99A193A-49D7-4FA7-85EF-3C204FE28E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248" y="1825625"/>
            <a:ext cx="3263503" cy="4351338"/>
          </a:xfrm>
        </p:spPr>
      </p:pic>
    </p:spTree>
    <p:extLst>
      <p:ext uri="{BB962C8B-B14F-4D97-AF65-F5344CB8AC3E}">
        <p14:creationId xmlns:p14="http://schemas.microsoft.com/office/powerpoint/2010/main" val="967316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NO2.3</a:t>
            </a:r>
            <a:endParaRPr lang="zh-TW" altLang="en-US" sz="36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1576893-8476-40C6-ADFE-54A55C14CA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5985D275-2B73-456F-935D-FBB76B2A65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2815095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FA313-5B49-4A1D-9C66-A494BC683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77322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However, it is still not enough</a:t>
            </a:r>
            <a:br>
              <a:rPr lang="en-US" altLang="zh-TW" dirty="0"/>
            </a:br>
            <a:r>
              <a:rPr lang="en-US" altLang="zh-TW" dirty="0"/>
              <a:t>With 79 defect samples, I only find 72.</a:t>
            </a:r>
            <a:br>
              <a:rPr lang="en-US" altLang="zh-TW" dirty="0"/>
            </a:br>
            <a:r>
              <a:rPr lang="en-US" altLang="zh-TW" dirty="0"/>
              <a:t>The boss said the success rate should be at least 96%.</a:t>
            </a:r>
            <a:br>
              <a:rPr lang="en-US" altLang="zh-TW" dirty="0"/>
            </a:br>
            <a:r>
              <a:rPr lang="en-US" altLang="zh-TW" dirty="0"/>
              <a:t>Finally, the case of blood glucose test strips give me inspiration.</a:t>
            </a:r>
            <a:br>
              <a:rPr lang="en-US" altLang="zh-TW" dirty="0"/>
            </a:br>
            <a:r>
              <a:rPr lang="en-US" altLang="zh-TW" dirty="0"/>
              <a:t>Use two stations!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95AD7-99F0-4E4F-A4EB-3B4CF971131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0917382" y="6176962"/>
            <a:ext cx="436418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024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NO1.5</a:t>
            </a:r>
            <a:endParaRPr lang="zh-TW" altLang="en-US" sz="3600" dirty="0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64343E58-5105-4817-9C95-5907B47340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F255577A-8995-4087-A779-86F4F60A06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640248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NO4.4</a:t>
            </a:r>
            <a:endParaRPr lang="zh-TW" altLang="en-US" sz="36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6C6DAC6-274A-4789-BCC6-7980026C1F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148B3095-08DF-47E6-B7A5-2B23507539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2933076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0AAA3-C87C-456C-B719-6FFDFA01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95852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6F9E0-9D89-45C5-BC91-8CCE29057218}"/>
              </a:ext>
            </a:extLst>
          </p:cNvPr>
          <p:cNvSpPr txBox="1"/>
          <p:nvPr/>
        </p:nvSpPr>
        <p:spPr>
          <a:xfrm>
            <a:off x="5298403" y="6172247"/>
            <a:ext cx="203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/>
              <a:t>NO4.5</a:t>
            </a:r>
            <a:endParaRPr lang="zh-TW" altLang="en-US" sz="36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F4DA704A-BDF1-4179-957C-6E8E94541F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22C872B2-893B-4449-8A4E-5C2557BEE6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2590338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1222A-1FC5-4037-BC22-6FAE3876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2579"/>
            <a:ext cx="10515600" cy="1325563"/>
          </a:xfrm>
        </p:spPr>
        <p:txBody>
          <a:bodyPr/>
          <a:lstStyle/>
          <a:p>
            <a:r>
              <a:rPr lang="en-US" altLang="zh-TW" dirty="0"/>
              <a:t>Finally, all defects are found.</a:t>
            </a:r>
            <a:br>
              <a:rPr lang="en-US" altLang="zh-TW" dirty="0"/>
            </a:br>
            <a:r>
              <a:rPr lang="en-US" altLang="zh-TW" dirty="0"/>
              <a:t>And the normal samples false alarm.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E78C04-4094-4811-AC7E-FAF62996B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719" cy="14172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5327AB-429C-4851-8B42-5C160A95E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5719" cy="14172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739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010F9-85F0-4627-B9C6-3AF0FEB2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Outside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3531920-1147-4510-A96C-B706CF5E9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2E812535-2EA3-4175-99DC-57A8199EAC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DC08A4B-C2D4-4DB1-B6A0-1EB3184DEFBB}"/>
              </a:ext>
            </a:extLst>
          </p:cNvPr>
          <p:cNvSpPr/>
          <p:nvPr/>
        </p:nvSpPr>
        <p:spPr>
          <a:xfrm>
            <a:off x="5464199" y="6278416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NO5.2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23683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010F9-85F0-4627-B9C6-3AF0FEB2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Outside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C08A4B-C2D4-4DB1-B6A0-1EB3184DEFBB}"/>
              </a:ext>
            </a:extLst>
          </p:cNvPr>
          <p:cNvSpPr/>
          <p:nvPr/>
        </p:nvSpPr>
        <p:spPr>
          <a:xfrm>
            <a:off x="5464199" y="6278416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NO5.2</a:t>
            </a:r>
            <a:endParaRPr lang="zh-TW" altLang="en-US" sz="2800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5253F88-61FC-4A31-8D79-5FBDD081A3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261B18B1-D6DB-4889-AC48-113896720D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2826347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010F9-85F0-4627-B9C6-3AF0FEB2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Outside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C08A4B-C2D4-4DB1-B6A0-1EB3184DEFBB}"/>
              </a:ext>
            </a:extLst>
          </p:cNvPr>
          <p:cNvSpPr/>
          <p:nvPr/>
        </p:nvSpPr>
        <p:spPr>
          <a:xfrm>
            <a:off x="5464199" y="6278416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NO5.4</a:t>
            </a:r>
            <a:endParaRPr lang="zh-TW" altLang="en-US" sz="2800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95253F88-61FC-4A31-8D79-5FBDD081A3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261B18B1-D6DB-4889-AC48-113896720D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4250115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010F9-85F0-4627-B9C6-3AF0FEB2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Outside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C08A4B-C2D4-4DB1-B6A0-1EB3184DEFBB}"/>
              </a:ext>
            </a:extLst>
          </p:cNvPr>
          <p:cNvSpPr/>
          <p:nvPr/>
        </p:nvSpPr>
        <p:spPr>
          <a:xfrm>
            <a:off x="5464199" y="6278416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NO5.7</a:t>
            </a:r>
            <a:endParaRPr lang="zh-TW" altLang="en-US" sz="2800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FFCB20A2-B710-4DB8-8C0D-4C93C66F5A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AAC56FA5-A2AF-4D13-BFF6-F3814C9AF3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136451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2825A-90F0-47B1-BCB7-4AA9EB95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Almost succeed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69CED15-B2AE-475B-8545-25AE696B5E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2689"/>
            <a:ext cx="6940175" cy="3686968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6AFB1BE-9F8C-4FC3-8DAA-15B59A1A9D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1554" y="1556689"/>
            <a:ext cx="6940175" cy="3686968"/>
          </a:xfr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597026C-1BA4-4B29-A9D3-659D4EF2CA22}"/>
              </a:ext>
            </a:extLst>
          </p:cNvPr>
          <p:cNvSpPr txBox="1"/>
          <p:nvPr/>
        </p:nvSpPr>
        <p:spPr>
          <a:xfrm>
            <a:off x="3470087" y="5301311"/>
            <a:ext cx="6109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But the arc part is blur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81036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010F9-85F0-4627-B9C6-3AF0FEB2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Inside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C08A4B-C2D4-4DB1-B6A0-1EB3184DEFBB}"/>
              </a:ext>
            </a:extLst>
          </p:cNvPr>
          <p:cNvSpPr/>
          <p:nvPr/>
        </p:nvSpPr>
        <p:spPr>
          <a:xfrm>
            <a:off x="5464199" y="6278416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NO6.1</a:t>
            </a:r>
            <a:endParaRPr lang="zh-TW" altLang="en-US" sz="28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DB34C208-C5BE-4DCA-8411-EB7365586C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0CCF8C9E-3540-4B9A-9A8F-75FD07B6E0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29311189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010F9-85F0-4627-B9C6-3AF0FEB2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Inside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C08A4B-C2D4-4DB1-B6A0-1EB3184DEFBB}"/>
              </a:ext>
            </a:extLst>
          </p:cNvPr>
          <p:cNvSpPr/>
          <p:nvPr/>
        </p:nvSpPr>
        <p:spPr>
          <a:xfrm>
            <a:off x="5464199" y="6278416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NO6.2</a:t>
            </a:r>
            <a:endParaRPr lang="zh-TW" altLang="en-US" sz="28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BAB1345B-64F1-4826-8021-DA32865284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DB9A5741-F842-4A52-B243-7A860928C9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1093255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010F9-85F0-4627-B9C6-3AF0FEB2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Inside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C08A4B-C2D4-4DB1-B6A0-1EB3184DEFBB}"/>
              </a:ext>
            </a:extLst>
          </p:cNvPr>
          <p:cNvSpPr/>
          <p:nvPr/>
        </p:nvSpPr>
        <p:spPr>
          <a:xfrm>
            <a:off x="5464199" y="6278416"/>
            <a:ext cx="1111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NO6.3</a:t>
            </a:r>
            <a:endParaRPr lang="zh-TW" altLang="en-US" sz="2800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0F46ADB-184D-4F7A-9322-3DC41294D1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3827"/>
            <a:ext cx="5181600" cy="4334933"/>
          </a:xfrm>
        </p:spPr>
      </p:pic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A57E754B-56AA-479F-98FA-44E99B7BB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833827"/>
            <a:ext cx="5181600" cy="4334933"/>
          </a:xfrm>
        </p:spPr>
      </p:pic>
    </p:spTree>
    <p:extLst>
      <p:ext uri="{BB962C8B-B14F-4D97-AF65-F5344CB8AC3E}">
        <p14:creationId xmlns:p14="http://schemas.microsoft.com/office/powerpoint/2010/main" val="2565740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1222A-1FC5-4037-BC22-6FAE3876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257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Successful samples still have some white spots or crack. Need to confirm with the manufacturer.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E78C04-4094-4811-AC7E-FAF62996B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719" cy="14172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05327AB-429C-4851-8B42-5C160A95E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5719" cy="14172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368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903F28-7C3E-47B8-A5F1-4EAAB05A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1B534B-04A7-47A4-ACF0-373983865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23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方法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HSV</a:t>
            </a:r>
            <a:r>
              <a:rPr lang="zh-TW" altLang="en-US" dirty="0"/>
              <a:t> </a:t>
            </a:r>
            <a:r>
              <a:rPr lang="en-US" altLang="zh-TW" dirty="0"/>
              <a:t>Black/ White threshold/ closing</a:t>
            </a:r>
          </a:p>
          <a:p>
            <a:pPr marL="0" indent="0">
              <a:buNone/>
            </a:pPr>
            <a:r>
              <a:rPr lang="zh-TW" altLang="en-US" dirty="0"/>
              <a:t>步驟</a:t>
            </a:r>
            <a:r>
              <a:rPr lang="en-US" altLang="zh-TW" dirty="0"/>
              <a:t>: Take a photo of the sample -&gt; image processing find defect contour -&gt; present results</a:t>
            </a:r>
          </a:p>
          <a:p>
            <a:pPr marL="0" indent="0">
              <a:buNone/>
            </a:pPr>
            <a:r>
              <a:rPr lang="zh-TW" altLang="en-US" dirty="0"/>
              <a:t>結果</a:t>
            </a:r>
            <a:r>
              <a:rPr lang="en-US" altLang="zh-TW" dirty="0"/>
              <a:t>:Find magnets defects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6571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C8670-3434-4DA3-B926-4E8CE31B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Finally, first 5 samples (outside)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E9EE581-3C98-4B5A-AC1E-E19A6C54FC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836" y="1781946"/>
            <a:ext cx="6529801" cy="3468957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0E708E58-0BAB-4E49-8A52-04AAB9E8F3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137" y="1859436"/>
            <a:ext cx="6873566" cy="3651582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0AD60F-1179-49EB-BD8C-DEBD4AFB9510}"/>
              </a:ext>
            </a:extLst>
          </p:cNvPr>
          <p:cNvSpPr/>
          <p:nvPr/>
        </p:nvSpPr>
        <p:spPr>
          <a:xfrm>
            <a:off x="2554575" y="5663446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Hard to detect defect on the outside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7172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C8670-3434-4DA3-B926-4E8CE31B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572" y="5479258"/>
            <a:ext cx="8014855" cy="487764"/>
          </a:xfrm>
        </p:spPr>
        <p:txBody>
          <a:bodyPr>
            <a:normAutofit fontScale="90000"/>
          </a:bodyPr>
          <a:lstStyle/>
          <a:p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Hard to detect defect on the outside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89F1583-D881-428C-B11D-8CB11358B9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1900" y="1378742"/>
            <a:ext cx="6797771" cy="3611316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0785CB2-0407-48D1-8D9C-C265455972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581" y="1587496"/>
            <a:ext cx="6932720" cy="3683008"/>
          </a:xfrm>
        </p:spPr>
      </p:pic>
    </p:spTree>
    <p:extLst>
      <p:ext uri="{BB962C8B-B14F-4D97-AF65-F5344CB8AC3E}">
        <p14:creationId xmlns:p14="http://schemas.microsoft.com/office/powerpoint/2010/main" val="40818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C8670-3434-4DA3-B926-4E8CE31B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432593"/>
            <a:ext cx="10515600" cy="1325563"/>
          </a:xfrm>
        </p:spPr>
        <p:txBody>
          <a:bodyPr/>
          <a:lstStyle/>
          <a:p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5E059CE-4022-4B0D-9905-9131515FAC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047" y="2141710"/>
            <a:ext cx="7000782" cy="371916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E6F837-87D8-42B8-976A-74250E4C3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825624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  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307C966-CB4D-4C3D-AC6B-9740F6E66A17}"/>
              </a:ext>
            </a:extLst>
          </p:cNvPr>
          <p:cNvSpPr/>
          <p:nvPr/>
        </p:nvSpPr>
        <p:spPr>
          <a:xfrm>
            <a:off x="2519408" y="5495699"/>
            <a:ext cx="7000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Hard to detect defect on the outside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462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BC8670-3434-4DA3-B926-4E8CE31B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Inside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D8773D7-7CDA-4EC2-9CF7-861423EF3A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2371"/>
            <a:ext cx="6489214" cy="3447395"/>
          </a:xfrm>
        </p:spPr>
      </p:pic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E3F43EA4-373E-46BC-AE7E-09D5620789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538" y="2012371"/>
            <a:ext cx="6400060" cy="3400031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E3A7FAB-1BF6-468F-AF35-8D380FEEF3A5}"/>
              </a:ext>
            </a:extLst>
          </p:cNvPr>
          <p:cNvSpPr txBox="1"/>
          <p:nvPr/>
        </p:nvSpPr>
        <p:spPr>
          <a:xfrm>
            <a:off x="4857294" y="5396728"/>
            <a:ext cx="2222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/>
              <a:t>NG3</a:t>
            </a:r>
          </a:p>
        </p:txBody>
      </p:sp>
    </p:spTree>
    <p:extLst>
      <p:ext uri="{BB962C8B-B14F-4D97-AF65-F5344CB8AC3E}">
        <p14:creationId xmlns:p14="http://schemas.microsoft.com/office/powerpoint/2010/main" val="426460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494</Words>
  <Application>Microsoft Office PowerPoint</Application>
  <PresentationFormat>寬螢幕</PresentationFormat>
  <Paragraphs>116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0" baseType="lpstr">
      <vt:lpstr>新細明體</vt:lpstr>
      <vt:lpstr>標楷體</vt:lpstr>
      <vt:lpstr>Arial</vt:lpstr>
      <vt:lpstr>Calibri</vt:lpstr>
      <vt:lpstr>Calibri Light</vt:lpstr>
      <vt:lpstr>Office 佈景主題</vt:lpstr>
      <vt:lpstr> Magnet Defect Inspection 2021/3/15</vt:lpstr>
      <vt:lpstr>If the light above</vt:lpstr>
      <vt:lpstr>Difficult to find defect </vt:lpstr>
      <vt:lpstr>Environment</vt:lpstr>
      <vt:lpstr>Almost succeed</vt:lpstr>
      <vt:lpstr>Finally, first 5 samples (outside)</vt:lpstr>
      <vt:lpstr>Hard to detect defect on the outside</vt:lpstr>
      <vt:lpstr> </vt:lpstr>
      <vt:lpstr>Inside</vt:lpstr>
      <vt:lpstr>Inside</vt:lpstr>
      <vt:lpstr>Inside</vt:lpstr>
      <vt:lpstr>Hard to detect defect</vt:lpstr>
      <vt:lpstr>2022/02/24 Get 100 good sample / 10 inside crack  10 inside hole / 40 inside missing corner 12 outside missing corner Try machine learning from https://github.com/openvinotoolkit/anomalib It is a pretrained model</vt:lpstr>
      <vt:lpstr>Result</vt:lpstr>
      <vt:lpstr>Take 300 photographs Train 92 good samples for outside          100 good samples for inside</vt:lpstr>
      <vt:lpstr>However I get</vt:lpstr>
      <vt:lpstr>Inside crack</vt:lpstr>
      <vt:lpstr>Inside hole</vt:lpstr>
      <vt:lpstr>inside missing corner</vt:lpstr>
      <vt:lpstr>Finally, I gave up. Back to traditional image processing</vt:lpstr>
      <vt:lpstr>2022/3/10 Take 300 photographs again. After trying many methods, I need to HSV and B&amp;W threshold. Other edge detection useless in this case.</vt:lpstr>
      <vt:lpstr>Environment</vt:lpstr>
      <vt:lpstr>Outside use HSV</vt:lpstr>
      <vt:lpstr> </vt:lpstr>
      <vt:lpstr> </vt:lpstr>
      <vt:lpstr> </vt:lpstr>
      <vt:lpstr>However, out of focus in 1.5</vt:lpstr>
      <vt:lpstr> </vt:lpstr>
      <vt:lpstr> </vt:lpstr>
      <vt:lpstr>However, out of focus in 4.4, 4.5, 4.6, 4.8, 4.9, 4.10</vt:lpstr>
      <vt:lpstr> </vt:lpstr>
      <vt:lpstr>Inside hole Use threshold</vt:lpstr>
      <vt:lpstr> </vt:lpstr>
      <vt:lpstr> </vt:lpstr>
      <vt:lpstr>However, 3.6 too shallow. Use 2 thresholds to conquer 3.6, and new threshold does not affect other samples.</vt:lpstr>
      <vt:lpstr>Inside hole Use HSV -&gt; Dilation and Erosion There two types of defects </vt:lpstr>
      <vt:lpstr> </vt:lpstr>
      <vt:lpstr>Use HSV:</vt:lpstr>
      <vt:lpstr>Use dilation and erosion:</vt:lpstr>
      <vt:lpstr> </vt:lpstr>
      <vt:lpstr>However, it is still not enough With 79 defect samples, I only find 72. The boss said the success rate should be at least 96%. Finally, the case of blood glucose test strips give me inspiration. Use two stations!</vt:lpstr>
      <vt:lpstr> </vt:lpstr>
      <vt:lpstr> </vt:lpstr>
      <vt:lpstr> </vt:lpstr>
      <vt:lpstr>Finally, all defects are found. And the normal samples false alarm.</vt:lpstr>
      <vt:lpstr>Outside</vt:lpstr>
      <vt:lpstr>Outside</vt:lpstr>
      <vt:lpstr>Outside</vt:lpstr>
      <vt:lpstr>Outside</vt:lpstr>
      <vt:lpstr>Inside</vt:lpstr>
      <vt:lpstr>Inside</vt:lpstr>
      <vt:lpstr>Inside</vt:lpstr>
      <vt:lpstr>Successful samples still have some white spots or crack. Need to confirm with the manufacturer.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 the little things 2021/11/11</dc:title>
  <dc:creator>user</dc:creator>
  <cp:lastModifiedBy>user</cp:lastModifiedBy>
  <cp:revision>54</cp:revision>
  <dcterms:created xsi:type="dcterms:W3CDTF">2021-11-08T02:35:45Z</dcterms:created>
  <dcterms:modified xsi:type="dcterms:W3CDTF">2022-04-03T09:19:11Z</dcterms:modified>
</cp:coreProperties>
</file>